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7010400" cy="9296400"/>
  <p:embeddedFontLst>
    <p:embeddedFont>
      <p:font typeface="Arial Black" panose="020B0A04020102020204" pitchFamily="34" charset="0"/>
      <p:regular r:id="rId18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Trebuchet MS" panose="020B060302020202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hRlykYrieIkwYuEz5VCDpUH0Nd2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8A2CF9F-D33C-4997-A054-968FF2E0EBF4}">
  <a:tblStyle styleId="{E8A2CF9F-D33C-4997-A054-968FF2E0EBF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3" autoAdjust="0"/>
    <p:restoredTop sz="94660"/>
  </p:normalViewPr>
  <p:slideViewPr>
    <p:cSldViewPr snapToGrid="0">
      <p:cViewPr varScale="1">
        <p:scale>
          <a:sx n="93" d="100"/>
          <a:sy n="93" d="100"/>
        </p:scale>
        <p:origin x="36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338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5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f212096be4_1_9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gf212096be4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00" cy="313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6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7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f4a84215d2_0_0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gf4a84215d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00" cy="313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8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5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7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8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4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20"/>
          <p:cNvGrpSpPr/>
          <p:nvPr/>
        </p:nvGrpSpPr>
        <p:grpSpPr>
          <a:xfrm>
            <a:off x="-7938" y="-7938"/>
            <a:ext cx="9170988" cy="6873876"/>
            <a:chOff x="-8466" y="-8468"/>
            <a:chExt cx="9171316" cy="6874935"/>
          </a:xfrm>
        </p:grpSpPr>
        <p:cxnSp>
          <p:nvCxnSpPr>
            <p:cNvPr id="28" name="Google Shape;28;p20"/>
            <p:cNvCxnSpPr/>
            <p:nvPr/>
          </p:nvCxnSpPr>
          <p:spPr>
            <a:xfrm rot="10800000" flipH="1">
              <a:off x="5130456" y="4175239"/>
              <a:ext cx="4022869" cy="2683288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" name="Google Shape;29;p20"/>
            <p:cNvCxnSpPr/>
            <p:nvPr/>
          </p:nvCxnSpPr>
          <p:spPr>
            <a:xfrm>
              <a:off x="7043462" y="-529"/>
              <a:ext cx="1217656" cy="6859057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0" name="Google Shape;30;p20"/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 extrusionOk="0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0"/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 extrusionOk="0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0"/>
            <p:cNvSpPr/>
            <p:nvPr/>
          </p:nvSpPr>
          <p:spPr>
            <a:xfrm>
              <a:off x="6638635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 extrusionOk="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0"/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 extrusionOk="0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9803"/>
              </a:srgbClr>
            </a:solidFill>
            <a:ln>
              <a:noFill/>
            </a:ln>
          </p:spPr>
        </p:sp>
        <p:sp>
          <p:nvSpPr>
            <p:cNvPr id="34" name="Google Shape;34;p20"/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 extrusionOk="0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0"/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 extrusionOk="0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1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0"/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 extrusionOk="0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0"/>
            <p:cNvSpPr/>
            <p:nvPr/>
          </p:nvSpPr>
          <p:spPr>
            <a:xfrm>
              <a:off x="-8466" y="-8468"/>
              <a:ext cx="863632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 extrusionOk="0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4705"/>
              </a:schemeClr>
            </a:solidFill>
            <a:ln>
              <a:noFill/>
            </a:ln>
          </p:spPr>
        </p:sp>
      </p:grpSp>
      <p:sp>
        <p:nvSpPr>
          <p:cNvPr id="38" name="Google Shape;38;p20"/>
          <p:cNvSpPr txBox="1"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dt" idx="10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ftr" idx="11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sldNum" idx="12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9"/>
          <p:cNvSpPr txBox="1"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9"/>
          <p:cNvSpPr txBox="1"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29"/>
          <p:cNvSpPr txBox="1">
            <a:spLocks noGrp="1"/>
          </p:cNvSpPr>
          <p:nvPr>
            <p:ph type="dt" idx="10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9"/>
          <p:cNvSpPr txBox="1">
            <a:spLocks noGrp="1"/>
          </p:cNvSpPr>
          <p:nvPr>
            <p:ph type="ftr" idx="11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9"/>
          <p:cNvSpPr txBox="1">
            <a:spLocks noGrp="1"/>
          </p:cNvSpPr>
          <p:nvPr>
            <p:ph type="sldNum" idx="12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0"/>
          <p:cNvSpPr txBox="1"/>
          <p:nvPr/>
        </p:nvSpPr>
        <p:spPr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9FE0F5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2" name="Google Shape;102;p30"/>
          <p:cNvSpPr txBox="1"/>
          <p:nvPr/>
        </p:nvSpPr>
        <p:spPr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9FE0F5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sp>
        <p:nvSpPr>
          <p:cNvPr id="103" name="Google Shape;103;p30"/>
          <p:cNvSpPr txBox="1"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0"/>
          <p:cNvSpPr txBox="1">
            <a:spLocks noGrp="1"/>
          </p:cNvSpPr>
          <p:nvPr>
            <p:ph type="body" idx="1"/>
          </p:nvPr>
        </p:nvSpPr>
        <p:spPr>
          <a:xfrm>
            <a:off x="1101074" y="3632200"/>
            <a:ext cx="541980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05" name="Google Shape;105;p30"/>
          <p:cNvSpPr txBox="1">
            <a:spLocks noGrp="1"/>
          </p:cNvSpPr>
          <p:nvPr>
            <p:ph type="body" idx="2"/>
          </p:nvPr>
        </p:nvSpPr>
        <p:spPr>
          <a:xfrm>
            <a:off x="609598" y="4470400"/>
            <a:ext cx="6347715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30"/>
          <p:cNvSpPr txBox="1">
            <a:spLocks noGrp="1"/>
          </p:cNvSpPr>
          <p:nvPr>
            <p:ph type="dt" idx="10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0"/>
          <p:cNvSpPr txBox="1">
            <a:spLocks noGrp="1"/>
          </p:cNvSpPr>
          <p:nvPr>
            <p:ph type="ftr" idx="11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0"/>
          <p:cNvSpPr txBox="1">
            <a:spLocks noGrp="1"/>
          </p:cNvSpPr>
          <p:nvPr>
            <p:ph type="sldNum" idx="12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1"/>
          <p:cNvSpPr txBox="1"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1"/>
          <p:cNvSpPr txBox="1"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31"/>
          <p:cNvSpPr txBox="1">
            <a:spLocks noGrp="1"/>
          </p:cNvSpPr>
          <p:nvPr>
            <p:ph type="dt" idx="10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1"/>
          <p:cNvSpPr txBox="1">
            <a:spLocks noGrp="1"/>
          </p:cNvSpPr>
          <p:nvPr>
            <p:ph type="ftr" idx="11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1"/>
          <p:cNvSpPr txBox="1">
            <a:spLocks noGrp="1"/>
          </p:cNvSpPr>
          <p:nvPr>
            <p:ph type="sldNum" idx="12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2"/>
          <p:cNvSpPr txBox="1"/>
          <p:nvPr/>
        </p:nvSpPr>
        <p:spPr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9FE0F5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17" name="Google Shape;117;p32"/>
          <p:cNvSpPr txBox="1"/>
          <p:nvPr/>
        </p:nvSpPr>
        <p:spPr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9FE0F5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sp>
        <p:nvSpPr>
          <p:cNvPr id="118" name="Google Shape;118;p32"/>
          <p:cNvSpPr txBox="1"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32"/>
          <p:cNvSpPr txBox="1">
            <a:spLocks noGrp="1"/>
          </p:cNvSpPr>
          <p:nvPr>
            <p:ph type="body" idx="1"/>
          </p:nvPr>
        </p:nvSpPr>
        <p:spPr>
          <a:xfrm>
            <a:off x="609597" y="4013200"/>
            <a:ext cx="6347716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0" name="Google Shape;120;p32"/>
          <p:cNvSpPr txBox="1">
            <a:spLocks noGrp="1"/>
          </p:cNvSpPr>
          <p:nvPr>
            <p:ph type="body" idx="2"/>
          </p:nvPr>
        </p:nvSpPr>
        <p:spPr>
          <a:xfrm>
            <a:off x="609598" y="4527448"/>
            <a:ext cx="6347715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32"/>
          <p:cNvSpPr txBox="1">
            <a:spLocks noGrp="1"/>
          </p:cNvSpPr>
          <p:nvPr>
            <p:ph type="dt" idx="10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2"/>
          <p:cNvSpPr txBox="1">
            <a:spLocks noGrp="1"/>
          </p:cNvSpPr>
          <p:nvPr>
            <p:ph type="ftr" idx="11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2"/>
          <p:cNvSpPr txBox="1">
            <a:spLocks noGrp="1"/>
          </p:cNvSpPr>
          <p:nvPr>
            <p:ph type="sldNum" idx="12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3"/>
          <p:cNvSpPr txBox="1"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3"/>
          <p:cNvSpPr txBox="1">
            <a:spLocks noGrp="1"/>
          </p:cNvSpPr>
          <p:nvPr>
            <p:ph type="body" idx="1"/>
          </p:nvPr>
        </p:nvSpPr>
        <p:spPr>
          <a:xfrm>
            <a:off x="609597" y="4013200"/>
            <a:ext cx="6347716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7" name="Google Shape;127;p33"/>
          <p:cNvSpPr txBox="1">
            <a:spLocks noGrp="1"/>
          </p:cNvSpPr>
          <p:nvPr>
            <p:ph type="body" idx="2"/>
          </p:nvPr>
        </p:nvSpPr>
        <p:spPr>
          <a:xfrm>
            <a:off x="609598" y="4527448"/>
            <a:ext cx="6347715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33"/>
          <p:cNvSpPr txBox="1">
            <a:spLocks noGrp="1"/>
          </p:cNvSpPr>
          <p:nvPr>
            <p:ph type="dt" idx="10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3"/>
          <p:cNvSpPr txBox="1">
            <a:spLocks noGrp="1"/>
          </p:cNvSpPr>
          <p:nvPr>
            <p:ph type="ftr" idx="11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3"/>
          <p:cNvSpPr txBox="1">
            <a:spLocks noGrp="1"/>
          </p:cNvSpPr>
          <p:nvPr>
            <p:ph type="sldNum" idx="12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4"/>
          <p:cNvSpPr txBox="1">
            <a:spLocks noGrp="1"/>
          </p:cNvSpPr>
          <p:nvPr>
            <p:ph type="title"/>
          </p:nvPr>
        </p:nvSpPr>
        <p:spPr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4"/>
          <p:cNvSpPr txBox="1">
            <a:spLocks noGrp="1"/>
          </p:cNvSpPr>
          <p:nvPr>
            <p:ph type="body" idx="1"/>
          </p:nvPr>
        </p:nvSpPr>
        <p:spPr>
          <a:xfrm rot="5400000">
            <a:off x="1843088" y="927100"/>
            <a:ext cx="3881437" cy="6348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4" name="Google Shape;134;p34"/>
          <p:cNvSpPr txBox="1">
            <a:spLocks noGrp="1"/>
          </p:cNvSpPr>
          <p:nvPr>
            <p:ph type="dt" idx="10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4"/>
          <p:cNvSpPr txBox="1">
            <a:spLocks noGrp="1"/>
          </p:cNvSpPr>
          <p:nvPr>
            <p:ph type="ftr" idx="11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4"/>
          <p:cNvSpPr txBox="1">
            <a:spLocks noGrp="1"/>
          </p:cNvSpPr>
          <p:nvPr>
            <p:ph type="sldNum" idx="12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5"/>
          <p:cNvSpPr txBox="1">
            <a:spLocks noGrp="1"/>
          </p:cNvSpPr>
          <p:nvPr>
            <p:ph type="title"/>
          </p:nvPr>
        </p:nvSpPr>
        <p:spPr>
          <a:xfrm rot="5400000">
            <a:off x="3840993" y="2745919"/>
            <a:ext cx="5251451" cy="97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5"/>
          <p:cNvSpPr txBox="1">
            <a:spLocks noGrp="1"/>
          </p:cNvSpPr>
          <p:nvPr>
            <p:ph type="body" idx="1"/>
          </p:nvPr>
        </p:nvSpPr>
        <p:spPr>
          <a:xfrm rot="5400000">
            <a:off x="581386" y="637812"/>
            <a:ext cx="5251451" cy="5195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40" name="Google Shape;140;p35"/>
          <p:cNvSpPr txBox="1">
            <a:spLocks noGrp="1"/>
          </p:cNvSpPr>
          <p:nvPr>
            <p:ph type="dt" idx="10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5"/>
          <p:cNvSpPr txBox="1">
            <a:spLocks noGrp="1"/>
          </p:cNvSpPr>
          <p:nvPr>
            <p:ph type="ftr" idx="11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5"/>
          <p:cNvSpPr txBox="1">
            <a:spLocks noGrp="1"/>
          </p:cNvSpPr>
          <p:nvPr>
            <p:ph type="sldNum" idx="12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1"/>
          <p:cNvSpPr txBox="1">
            <a:spLocks noGrp="1"/>
          </p:cNvSpPr>
          <p:nvPr>
            <p:ph type="title"/>
          </p:nvPr>
        </p:nvSpPr>
        <p:spPr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body" idx="1"/>
          </p:nvPr>
        </p:nvSpPr>
        <p:spPr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dt" idx="10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ftr" idx="11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sldNum" idx="12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dt" idx="10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ftr" idx="11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sldNum" idx="12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3"/>
          <p:cNvSpPr txBox="1"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body" idx="1"/>
          </p:nvPr>
        </p:nvSpPr>
        <p:spPr>
          <a:xfrm>
            <a:off x="609600" y="2160589"/>
            <a:ext cx="3088109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body" idx="2"/>
          </p:nvPr>
        </p:nvSpPr>
        <p:spPr>
          <a:xfrm>
            <a:off x="3869204" y="2160590"/>
            <a:ext cx="3088110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dt" idx="10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ftr" idx="11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sldNum" idx="12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4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body" idx="2"/>
          </p:nvPr>
        </p:nvSpPr>
        <p:spPr>
          <a:xfrm>
            <a:off x="609599" y="2737246"/>
            <a:ext cx="3090672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body" idx="3"/>
          </p:nvPr>
        </p:nvSpPr>
        <p:spPr>
          <a:xfrm>
            <a:off x="3866640" y="2160983"/>
            <a:ext cx="3090672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24"/>
          <p:cNvSpPr txBox="1">
            <a:spLocks noGrp="1"/>
          </p:cNvSpPr>
          <p:nvPr>
            <p:ph type="body" idx="4"/>
          </p:nvPr>
        </p:nvSpPr>
        <p:spPr>
          <a:xfrm>
            <a:off x="3866640" y="2737246"/>
            <a:ext cx="3090672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8" name="Google Shape;68;p24"/>
          <p:cNvSpPr txBox="1">
            <a:spLocks noGrp="1"/>
          </p:cNvSpPr>
          <p:nvPr>
            <p:ph type="dt" idx="10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ftr" idx="11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sldNum" idx="12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5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dt" idx="10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ftr" idx="11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sldNum" idx="12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6"/>
          <p:cNvSpPr txBox="1">
            <a:spLocks noGrp="1"/>
          </p:cNvSpPr>
          <p:nvPr>
            <p:ph type="dt" idx="10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ftr" idx="11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sldNum" idx="12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7"/>
          <p:cNvSpPr txBox="1"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body" idx="1"/>
          </p:nvPr>
        </p:nvSpPr>
        <p:spPr>
          <a:xfrm>
            <a:off x="3571275" y="514925"/>
            <a:ext cx="3386037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body" idx="2"/>
          </p:nvPr>
        </p:nvSpPr>
        <p:spPr>
          <a:xfrm>
            <a:off x="609599" y="2777069"/>
            <a:ext cx="2790182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840"/>
              <a:buNone/>
              <a:defRPr sz="105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9pPr>
          </a:lstStyle>
          <a:p>
            <a:endParaRPr/>
          </a:p>
        </p:txBody>
      </p:sp>
      <p:sp>
        <p:nvSpPr>
          <p:cNvPr id="84" name="Google Shape;84;p27"/>
          <p:cNvSpPr txBox="1">
            <a:spLocks noGrp="1"/>
          </p:cNvSpPr>
          <p:nvPr>
            <p:ph type="dt" idx="10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7"/>
          <p:cNvSpPr txBox="1">
            <a:spLocks noGrp="1"/>
          </p:cNvSpPr>
          <p:nvPr>
            <p:ph type="ftr" idx="11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7"/>
          <p:cNvSpPr txBox="1">
            <a:spLocks noGrp="1"/>
          </p:cNvSpPr>
          <p:nvPr>
            <p:ph type="sldNum" idx="12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8"/>
          <p:cNvSpPr txBox="1"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8"/>
          <p:cNvSpPr>
            <a:spLocks noGrp="1"/>
          </p:cNvSpPr>
          <p:nvPr>
            <p:ph type="pic" idx="2"/>
          </p:nvPr>
        </p:nvSpPr>
        <p:spPr>
          <a:xfrm>
            <a:off x="609599" y="609600"/>
            <a:ext cx="6347714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28"/>
          <p:cNvSpPr txBox="1">
            <a:spLocks noGrp="1"/>
          </p:cNvSpPr>
          <p:nvPr>
            <p:ph type="body" idx="1"/>
          </p:nvPr>
        </p:nvSpPr>
        <p:spPr>
          <a:xfrm>
            <a:off x="609599" y="5367338"/>
            <a:ext cx="6347714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1" name="Google Shape;91;p28"/>
          <p:cNvSpPr txBox="1">
            <a:spLocks noGrp="1"/>
          </p:cNvSpPr>
          <p:nvPr>
            <p:ph type="dt" idx="10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8"/>
          <p:cNvSpPr txBox="1">
            <a:spLocks noGrp="1"/>
          </p:cNvSpPr>
          <p:nvPr>
            <p:ph type="ftr" idx="11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8"/>
          <p:cNvSpPr txBox="1">
            <a:spLocks noGrp="1"/>
          </p:cNvSpPr>
          <p:nvPr>
            <p:ph type="sldNum" idx="12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9"/>
          <p:cNvGrpSpPr/>
          <p:nvPr/>
        </p:nvGrpSpPr>
        <p:grpSpPr>
          <a:xfrm>
            <a:off x="-7938" y="-7938"/>
            <a:ext cx="9170988" cy="6873876"/>
            <a:chOff x="-8467" y="-8468"/>
            <a:chExt cx="9171317" cy="6874935"/>
          </a:xfrm>
        </p:grpSpPr>
        <p:sp>
          <p:nvSpPr>
            <p:cNvPr id="11" name="Google Shape;11;p19"/>
            <p:cNvSpPr/>
            <p:nvPr/>
          </p:nvSpPr>
          <p:spPr>
            <a:xfrm>
              <a:off x="-8467" y="4013290"/>
              <a:ext cx="457217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 extrusionOk="0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6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2" name="Google Shape;12;p19"/>
            <p:cNvCxnSpPr/>
            <p:nvPr/>
          </p:nvCxnSpPr>
          <p:spPr>
            <a:xfrm rot="10800000" flipH="1">
              <a:off x="5130455" y="4175239"/>
              <a:ext cx="4022869" cy="2683288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" name="Google Shape;13;p19"/>
            <p:cNvCxnSpPr/>
            <p:nvPr/>
          </p:nvCxnSpPr>
          <p:spPr>
            <a:xfrm>
              <a:off x="7043462" y="-529"/>
              <a:ext cx="1217656" cy="6859057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4" name="Google Shape;14;p19"/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 extrusionOk="0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19"/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 extrusionOk="0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9"/>
            <p:cNvSpPr/>
            <p:nvPr/>
          </p:nvSpPr>
          <p:spPr>
            <a:xfrm>
              <a:off x="6638634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 extrusionOk="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19"/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 extrusionOk="0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9803"/>
              </a:srgbClr>
            </a:solidFill>
            <a:ln>
              <a:noFill/>
            </a:ln>
          </p:spPr>
        </p:sp>
        <p:sp>
          <p:nvSpPr>
            <p:cNvPr id="18" name="Google Shape;18;p19"/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 extrusionOk="0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19"/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 extrusionOk="0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1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19"/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 extrusionOk="0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body" idx="1"/>
          </p:nvPr>
        </p:nvSpPr>
        <p:spPr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dt" idx="10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ftr" idx="11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sldNum" idx="12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statewidedatabase.org/redistricting_access_centers/#san_bernardino" TargetMode="External"/><Relationship Id="rId13" Type="http://schemas.openxmlformats.org/officeDocument/2006/relationships/image" Target="../media/image27.png"/><Relationship Id="rId3" Type="http://schemas.openxmlformats.org/officeDocument/2006/relationships/image" Target="../media/image2.png"/><Relationship Id="rId7" Type="http://schemas.openxmlformats.org/officeDocument/2006/relationships/hyperlink" Target="https://statewidedatabase.org/redistricting_access_centers/#sacramento" TargetMode="External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tatewidedatabase.org/redistricting_access_centers/#oakland" TargetMode="External"/><Relationship Id="rId11" Type="http://schemas.openxmlformats.org/officeDocument/2006/relationships/hyperlink" Target="https://statewidedatabase.org/redistricting_access_centers/" TargetMode="External"/><Relationship Id="rId5" Type="http://schemas.openxmlformats.org/officeDocument/2006/relationships/hyperlink" Target="https://statewidedatabase.org/redistricting_access_centers/#longbeach" TargetMode="External"/><Relationship Id="rId10" Type="http://schemas.openxmlformats.org/officeDocument/2006/relationships/hyperlink" Target="https://d3n8a8pro7vhmx.cloudfront.net/ccrc/pages/77/attachments/original/1630011323/Access_Centers_Flyer_8.26_%281%29.pdf?1630011323" TargetMode="External"/><Relationship Id="rId4" Type="http://schemas.openxmlformats.org/officeDocument/2006/relationships/hyperlink" Target="https://statewidedatabase.org/redistricting_access_centers/#fresno" TargetMode="External"/><Relationship Id="rId9" Type="http://schemas.openxmlformats.org/officeDocument/2006/relationships/hyperlink" Target="https://statewidedatabase.org/redistricting_access_centers/#san_diego" TargetMode="External"/><Relationship Id="rId1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irtable.com/shrQDD2ta2emnSzzO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irtable.com/shr1ToSt5j2o8UyCr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.png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DOjqffQRy-Q&amp;list=PLObXYSvEatisxgLTAeZv7-tMCYFvIxQoN" TargetMode="External"/><Relationship Id="rId13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hyperlink" Target="https://drawmycalifornia.org/user-guide/drawmycadistricts_userguide.pdf" TargetMode="External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rawmycalifornia.org/documentation.html#user-guide" TargetMode="External"/><Relationship Id="rId11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hyperlink" Target="https://go.oncehub.com/RemoteBooking" TargetMode="External"/><Relationship Id="rId4" Type="http://schemas.openxmlformats.org/officeDocument/2006/relationships/image" Target="../media/image20.png"/><Relationship Id="rId9" Type="http://schemas.openxmlformats.org/officeDocument/2006/relationships/hyperlink" Target="https://www.youtube.com/watch?v=1lbHwIbFhYo" TargetMode="External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"/>
          <p:cNvSpPr txBox="1"/>
          <p:nvPr/>
        </p:nvSpPr>
        <p:spPr>
          <a:xfrm>
            <a:off x="609600" y="4876800"/>
            <a:ext cx="8001000" cy="436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California Citizens Redistricting Commission</a:t>
            </a:r>
            <a:endParaRPr/>
          </a:p>
          <a:p>
            <a:pPr marL="0" marR="0" lvl="0" indent="0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WeDrawTheLinesCA.org</a:t>
            </a:r>
            <a:endParaRPr/>
          </a:p>
        </p:txBody>
      </p:sp>
      <p:sp>
        <p:nvSpPr>
          <p:cNvPr id="148" name="Google Shape;148;p1"/>
          <p:cNvSpPr txBox="1"/>
          <p:nvPr/>
        </p:nvSpPr>
        <p:spPr>
          <a:xfrm>
            <a:off x="609600" y="4267200"/>
            <a:ext cx="80010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oto Sans Symbols"/>
              <a:buNone/>
            </a:pPr>
            <a:r>
              <a:rPr lang="en-US" sz="3600" b="1">
                <a:solidFill>
                  <a:srgbClr val="002060"/>
                </a:solidFill>
              </a:rPr>
              <a:t>CRC Redistricting Presentation</a:t>
            </a: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"/>
          <p:cNvSpPr txBox="1">
            <a:spLocks noGrp="1"/>
          </p:cNvSpPr>
          <p:nvPr>
            <p:ph type="sldNum" idx="12"/>
          </p:nvPr>
        </p:nvSpPr>
        <p:spPr>
          <a:xfrm>
            <a:off x="8226425" y="228600"/>
            <a:ext cx="5127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600" b="1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1" descr="A collage of people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5628" y="1351542"/>
            <a:ext cx="7132744" cy="2478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4116" y="5638800"/>
            <a:ext cx="1463379" cy="1011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5"/>
          <p:cNvSpPr txBox="1">
            <a:spLocks noGrp="1"/>
          </p:cNvSpPr>
          <p:nvPr>
            <p:ph type="title"/>
          </p:nvPr>
        </p:nvSpPr>
        <p:spPr>
          <a:xfrm>
            <a:off x="640155" y="459694"/>
            <a:ext cx="6781800" cy="687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164161"/>
                </a:solidFill>
                <a:latin typeface="Arial Black"/>
                <a:ea typeface="Arial Black"/>
                <a:cs typeface="Arial Black"/>
                <a:sym typeface="Arial Black"/>
              </a:rPr>
              <a:t>In Person Assistance:</a:t>
            </a:r>
            <a:br>
              <a:rPr lang="en-US" sz="3000">
                <a:solidFill>
                  <a:srgbClr val="164161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en-US" sz="3000">
                <a:solidFill>
                  <a:srgbClr val="164161"/>
                </a:solidFill>
                <a:latin typeface="Arial Black"/>
                <a:ea typeface="Arial Black"/>
                <a:cs typeface="Arial Black"/>
                <a:sym typeface="Arial Black"/>
              </a:rPr>
              <a:t>Redistricting Access Centers</a:t>
            </a:r>
            <a:br>
              <a:rPr lang="en-US" sz="3000">
                <a:solidFill>
                  <a:srgbClr val="164161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endParaRPr sz="3000">
              <a:solidFill>
                <a:srgbClr val="16416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76" name="Google Shape;276;p15"/>
          <p:cNvSpPr txBox="1">
            <a:spLocks noGrp="1"/>
          </p:cNvSpPr>
          <p:nvPr>
            <p:ph type="sldNum" idx="12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277" name="Google Shape;27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5586370"/>
            <a:ext cx="1463379" cy="1011239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15"/>
          <p:cNvSpPr txBox="1">
            <a:spLocks noGrp="1"/>
          </p:cNvSpPr>
          <p:nvPr>
            <p:ph type="body" idx="1"/>
          </p:nvPr>
        </p:nvSpPr>
        <p:spPr>
          <a:xfrm>
            <a:off x="660142" y="2031978"/>
            <a:ext cx="2385934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Font typeface="Courier New"/>
              <a:buChar char="o"/>
            </a:pPr>
            <a:r>
              <a:rPr lang="en-US" u="sng">
                <a:solidFill>
                  <a:srgbClr val="226292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Fresno</a:t>
            </a:r>
            <a:endParaRPr>
              <a:solidFill>
                <a:srgbClr val="22629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Font typeface="Courier New"/>
              <a:buChar char="o"/>
            </a:pPr>
            <a:r>
              <a:rPr lang="en-US" b="0" i="0" u="sng">
                <a:solidFill>
                  <a:srgbClr val="226292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Long Beach</a:t>
            </a:r>
            <a:endParaRPr b="0" i="0">
              <a:solidFill>
                <a:srgbClr val="22629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Font typeface="Courier New"/>
              <a:buChar char="o"/>
            </a:pPr>
            <a:r>
              <a:rPr lang="en-US" u="sng">
                <a:solidFill>
                  <a:srgbClr val="226292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Oakland</a:t>
            </a:r>
            <a:endParaRPr>
              <a:solidFill>
                <a:srgbClr val="22629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Font typeface="Courier New"/>
              <a:buChar char="o"/>
            </a:pPr>
            <a:r>
              <a:rPr lang="en-US" b="0" i="0" u="sng">
                <a:solidFill>
                  <a:srgbClr val="226292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Sacramento</a:t>
            </a:r>
            <a:endParaRPr b="0" i="0">
              <a:solidFill>
                <a:srgbClr val="22629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Font typeface="Courier New"/>
              <a:buChar char="o"/>
            </a:pPr>
            <a:r>
              <a:rPr lang="en-US" u="sng">
                <a:solidFill>
                  <a:srgbClr val="226292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San Bernardino</a:t>
            </a:r>
            <a:endParaRPr>
              <a:solidFill>
                <a:srgbClr val="22629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Font typeface="Courier New"/>
              <a:buChar char="o"/>
            </a:pPr>
            <a:r>
              <a:rPr lang="en-US" b="0" i="0" u="sng">
                <a:solidFill>
                  <a:srgbClr val="226292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San Diego</a:t>
            </a:r>
            <a:r>
              <a:rPr lang="en-US" b="0" i="0">
                <a:solidFill>
                  <a:srgbClr val="22629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79" name="Google Shape;279;p15"/>
          <p:cNvSpPr txBox="1"/>
          <p:nvPr/>
        </p:nvSpPr>
        <p:spPr>
          <a:xfrm>
            <a:off x="1202300" y="5225325"/>
            <a:ext cx="68424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164161"/>
                </a:solidFill>
                <a:latin typeface="Arial"/>
                <a:ea typeface="Arial"/>
                <a:cs typeface="Arial"/>
                <a:sym typeface="Arial"/>
              </a:rPr>
              <a:t>See more on our</a:t>
            </a:r>
            <a:r>
              <a:rPr lang="en-US" sz="2000" b="1">
                <a:solidFill>
                  <a:srgbClr val="3FCDE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u="sng">
                <a:solidFill>
                  <a:srgbClr val="226292"/>
                </a:solidFill>
                <a:latin typeface="Arial"/>
                <a:ea typeface="Arial"/>
                <a:cs typeface="Arial"/>
                <a:sym typeface="Arial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flyer</a:t>
            </a:r>
            <a:r>
              <a:rPr lang="en-US" sz="2000" b="1">
                <a:solidFill>
                  <a:srgbClr val="22629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>
                <a:solidFill>
                  <a:srgbClr val="164161"/>
                </a:solidFill>
                <a:latin typeface="Arial"/>
                <a:ea typeface="Arial"/>
                <a:cs typeface="Arial"/>
                <a:sym typeface="Arial"/>
              </a:rPr>
              <a:t>or at: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u="sng">
                <a:solidFill>
                  <a:srgbClr val="226292"/>
                </a:solidFill>
                <a:latin typeface="Arial"/>
                <a:ea typeface="Arial"/>
                <a:cs typeface="Arial"/>
                <a:sym typeface="Arial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https://statewidedatabase.org/redistricting_access_centers/</a:t>
            </a:r>
            <a:endParaRPr sz="1900">
              <a:solidFill>
                <a:srgbClr val="2262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5"/>
          <p:cNvSpPr txBox="1"/>
          <p:nvPr/>
        </p:nvSpPr>
        <p:spPr>
          <a:xfrm>
            <a:off x="881912" y="4817958"/>
            <a:ext cx="762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Appointments are required to visit a Redistricting Access Center</a:t>
            </a:r>
            <a:endParaRPr/>
          </a:p>
        </p:txBody>
      </p:sp>
      <p:sp>
        <p:nvSpPr>
          <p:cNvPr id="281" name="Google Shape;281;p15"/>
          <p:cNvSpPr txBox="1"/>
          <p:nvPr/>
        </p:nvSpPr>
        <p:spPr>
          <a:xfrm>
            <a:off x="4761889" y="2117960"/>
            <a:ext cx="3810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Publicly accessible computers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5"/>
          <p:cNvSpPr txBox="1"/>
          <p:nvPr/>
        </p:nvSpPr>
        <p:spPr>
          <a:xfrm>
            <a:off x="4756560" y="2714483"/>
            <a:ext cx="390743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Redistricting software developed by the Statewide Database. </a:t>
            </a:r>
            <a:endParaRPr/>
          </a:p>
        </p:txBody>
      </p:sp>
      <p:sp>
        <p:nvSpPr>
          <p:cNvPr id="283" name="Google Shape;283;p15"/>
          <p:cNvSpPr txBox="1"/>
          <p:nvPr/>
        </p:nvSpPr>
        <p:spPr>
          <a:xfrm>
            <a:off x="4777468" y="4050700"/>
            <a:ext cx="3810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Staff available to support the public</a:t>
            </a:r>
            <a:endParaRPr/>
          </a:p>
        </p:txBody>
      </p:sp>
      <p:pic>
        <p:nvPicPr>
          <p:cNvPr id="284" name="Google Shape;284;p15" descr="Computer with solid fill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777512" y="1864453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15" descr="Illustrator with solid fill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755017" y="2820076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15" descr="Female Profile with solid fill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777512" y="3778166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15"/>
          <p:cNvSpPr txBox="1"/>
          <p:nvPr/>
        </p:nvSpPr>
        <p:spPr>
          <a:xfrm>
            <a:off x="8277225" y="322263"/>
            <a:ext cx="5127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600" b="1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f212096be4_1_9"/>
          <p:cNvSpPr txBox="1">
            <a:spLocks noGrp="1"/>
          </p:cNvSpPr>
          <p:nvPr>
            <p:ph type="sldNum" idx="12"/>
          </p:nvPr>
        </p:nvSpPr>
        <p:spPr>
          <a:xfrm>
            <a:off x="6445250" y="6042025"/>
            <a:ext cx="512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293" name="Google Shape;293;gf212096be4_1_9"/>
          <p:cNvSpPr txBox="1"/>
          <p:nvPr/>
        </p:nvSpPr>
        <p:spPr>
          <a:xfrm>
            <a:off x="1676400" y="1487955"/>
            <a:ext cx="1801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4" name="Google Shape;294;gf212096be4_1_9"/>
          <p:cNvSpPr txBox="1"/>
          <p:nvPr/>
        </p:nvSpPr>
        <p:spPr>
          <a:xfrm>
            <a:off x="1828800" y="1640355"/>
            <a:ext cx="1801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5" name="Google Shape;295;gf212096be4_1_9"/>
          <p:cNvSpPr txBox="1"/>
          <p:nvPr/>
        </p:nvSpPr>
        <p:spPr>
          <a:xfrm>
            <a:off x="1725375" y="1642474"/>
            <a:ext cx="1801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gf212096be4_1_9"/>
          <p:cNvSpPr txBox="1"/>
          <p:nvPr/>
        </p:nvSpPr>
        <p:spPr>
          <a:xfrm>
            <a:off x="8277225" y="322263"/>
            <a:ext cx="512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600" b="1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gf212096be4_1_9"/>
          <p:cNvSpPr txBox="1"/>
          <p:nvPr/>
        </p:nvSpPr>
        <p:spPr>
          <a:xfrm>
            <a:off x="417900" y="489625"/>
            <a:ext cx="75462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2060"/>
                </a:solidFill>
                <a:latin typeface="Arial Black"/>
                <a:ea typeface="Arial Black"/>
                <a:cs typeface="Arial Black"/>
                <a:sym typeface="Arial Black"/>
              </a:rPr>
              <a:t>Additional Ways to Provide Input</a:t>
            </a:r>
            <a:endParaRPr/>
          </a:p>
        </p:txBody>
      </p:sp>
      <p:sp>
        <p:nvSpPr>
          <p:cNvPr id="298" name="Google Shape;298;gf212096be4_1_9"/>
          <p:cNvSpPr txBox="1"/>
          <p:nvPr/>
        </p:nvSpPr>
        <p:spPr>
          <a:xfrm>
            <a:off x="417900" y="1947275"/>
            <a:ext cx="7365000" cy="44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0" indent="-37846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►"/>
            </a:pPr>
            <a:r>
              <a:rPr lang="en-US" sz="2000" b="1">
                <a:solidFill>
                  <a:srgbClr val="002060"/>
                </a:solidFill>
              </a:rPr>
              <a:t>Our Website:</a:t>
            </a:r>
            <a:endParaRPr sz="2000" b="1">
              <a:solidFill>
                <a:srgbClr val="002060"/>
              </a:solidFill>
            </a:endParaRPr>
          </a:p>
          <a:p>
            <a:pPr marL="74295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5FCBEF"/>
                </a:solidFill>
              </a:rPr>
              <a:t>www.WeDrawTheLinesCA.org/contact</a:t>
            </a:r>
            <a:endParaRPr sz="2000" b="1">
              <a:solidFill>
                <a:srgbClr val="5FCBEF"/>
              </a:solidFill>
            </a:endParaRPr>
          </a:p>
          <a:p>
            <a:pPr marL="342900" lvl="0" indent="-378460" algn="just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►"/>
            </a:pPr>
            <a:r>
              <a:rPr lang="en-US" sz="2000" b="1">
                <a:solidFill>
                  <a:srgbClr val="002060"/>
                </a:solidFill>
              </a:rPr>
              <a:t>By Email:</a:t>
            </a:r>
            <a:endParaRPr sz="2000" b="1">
              <a:solidFill>
                <a:srgbClr val="002060"/>
              </a:solidFill>
            </a:endParaRPr>
          </a:p>
          <a:p>
            <a:pPr marL="74295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5FCBEF"/>
                </a:solidFill>
              </a:rPr>
              <a:t>VotersFirstAct@crc.ca.gov</a:t>
            </a:r>
            <a:endParaRPr sz="2000" b="1">
              <a:solidFill>
                <a:srgbClr val="5FCBEF"/>
              </a:solidFill>
            </a:endParaRPr>
          </a:p>
          <a:p>
            <a:pPr marL="342900" lvl="0" indent="-378460" algn="just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►"/>
            </a:pPr>
            <a:r>
              <a:rPr lang="en-US" sz="2000" b="1">
                <a:solidFill>
                  <a:srgbClr val="002060"/>
                </a:solidFill>
              </a:rPr>
              <a:t>By Mail:</a:t>
            </a:r>
            <a:endParaRPr sz="2000" b="1">
              <a:solidFill>
                <a:srgbClr val="002060"/>
              </a:solidFill>
            </a:endParaRPr>
          </a:p>
          <a:p>
            <a:pPr marL="74295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5FCBEF"/>
                </a:solidFill>
              </a:rPr>
              <a:t>California Citizens Redistricting Commission</a:t>
            </a:r>
            <a:endParaRPr sz="2000" b="1">
              <a:solidFill>
                <a:srgbClr val="5FCBEF"/>
              </a:solidFill>
            </a:endParaRPr>
          </a:p>
          <a:p>
            <a:pPr marL="74295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5FCBEF"/>
                </a:solidFill>
              </a:rPr>
              <a:t>721 Capitol Mall, Suite 260</a:t>
            </a:r>
            <a:endParaRPr sz="2000" b="1">
              <a:solidFill>
                <a:srgbClr val="5FCBEF"/>
              </a:solidFill>
            </a:endParaRPr>
          </a:p>
          <a:p>
            <a:pPr marL="74295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5FCBEF"/>
                </a:solidFill>
              </a:rPr>
              <a:t>Sacramento, CA 95814</a:t>
            </a:r>
            <a:endParaRPr sz="2000" b="1">
              <a:solidFill>
                <a:srgbClr val="5FCBEF"/>
              </a:solidFill>
            </a:endParaRPr>
          </a:p>
          <a:p>
            <a:pPr marL="74295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sz="1000" b="1">
              <a:solidFill>
                <a:srgbClr val="5FCBEF"/>
              </a:solidFill>
            </a:endParaRPr>
          </a:p>
          <a:p>
            <a:pPr marL="342900" lvl="0" indent="-378460" algn="just" rtl="0"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Char char="►"/>
            </a:pPr>
            <a:r>
              <a:rPr lang="en-US" sz="2000" b="1">
                <a:solidFill>
                  <a:srgbClr val="002060"/>
                </a:solidFill>
              </a:rPr>
              <a:t>Community Feedback on Visualizations Tool:</a:t>
            </a:r>
            <a:endParaRPr sz="2000" b="1">
              <a:solidFill>
                <a:srgbClr val="002060"/>
              </a:solidFill>
            </a:endParaRPr>
          </a:p>
          <a:p>
            <a:pPr marL="74295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5FCBE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Community Feedback Form</a:t>
            </a:r>
            <a:endParaRPr sz="2000" b="1">
              <a:solidFill>
                <a:srgbClr val="5FCBE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6"/>
          <p:cNvSpPr txBox="1">
            <a:spLocks noGrp="1"/>
          </p:cNvSpPr>
          <p:nvPr>
            <p:ph type="body" idx="1"/>
          </p:nvPr>
        </p:nvSpPr>
        <p:spPr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51459" algn="l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  <p:sp>
        <p:nvSpPr>
          <p:cNvPr id="304" name="Google Shape;304;p16"/>
          <p:cNvSpPr txBox="1">
            <a:spLocks noGrp="1"/>
          </p:cNvSpPr>
          <p:nvPr>
            <p:ph type="sldNum" idx="12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pic>
        <p:nvPicPr>
          <p:cNvPr id="305" name="Google Shape;30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815976"/>
            <a:ext cx="7705725" cy="6032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16"/>
          <p:cNvSpPr txBox="1"/>
          <p:nvPr/>
        </p:nvSpPr>
        <p:spPr>
          <a:xfrm>
            <a:off x="609600" y="87024"/>
            <a:ext cx="5573922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164161"/>
                </a:solidFill>
                <a:latin typeface="Arial Black"/>
                <a:ea typeface="Arial Black"/>
                <a:cs typeface="Arial Black"/>
                <a:sym typeface="Arial Black"/>
              </a:rPr>
              <a:t>Help Spread the Word</a:t>
            </a:r>
            <a:endParaRPr/>
          </a:p>
        </p:txBody>
      </p:sp>
      <p:sp>
        <p:nvSpPr>
          <p:cNvPr id="307" name="Google Shape;307;p16"/>
          <p:cNvSpPr txBox="1"/>
          <p:nvPr/>
        </p:nvSpPr>
        <p:spPr>
          <a:xfrm>
            <a:off x="8277225" y="322263"/>
            <a:ext cx="5127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600" b="1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7"/>
          <p:cNvSpPr txBox="1">
            <a:spLocks noGrp="1"/>
          </p:cNvSpPr>
          <p:nvPr>
            <p:ph type="title"/>
          </p:nvPr>
        </p:nvSpPr>
        <p:spPr>
          <a:xfrm>
            <a:off x="461800" y="404975"/>
            <a:ext cx="6705600" cy="5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2060"/>
                </a:solidFill>
                <a:latin typeface="Arial Black"/>
                <a:ea typeface="Arial Black"/>
                <a:cs typeface="Arial Black"/>
                <a:sym typeface="Arial Black"/>
              </a:rPr>
              <a:t>Timeline</a:t>
            </a:r>
            <a:endParaRPr/>
          </a:p>
        </p:txBody>
      </p:sp>
      <p:sp>
        <p:nvSpPr>
          <p:cNvPr id="313" name="Google Shape;313;p17"/>
          <p:cNvSpPr txBox="1">
            <a:spLocks noGrp="1"/>
          </p:cNvSpPr>
          <p:nvPr>
            <p:ph type="body" idx="1"/>
          </p:nvPr>
        </p:nvSpPr>
        <p:spPr>
          <a:xfrm>
            <a:off x="388125" y="1107900"/>
            <a:ext cx="6958500" cy="3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96900" lvl="0" indent="-3238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500"/>
              <a:buFont typeface="Arial"/>
              <a:buChar char="●"/>
            </a:pPr>
            <a:r>
              <a:rPr lang="en-US" sz="1500" b="1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February - July 2021: </a:t>
            </a:r>
            <a:r>
              <a:rPr lang="en-US" sz="15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Education Presentations (California Redistricting Basics)</a:t>
            </a:r>
            <a:endParaRPr sz="15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5969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500"/>
              <a:buFont typeface="Arial"/>
              <a:buChar char="●"/>
            </a:pPr>
            <a:r>
              <a:rPr lang="en-US" sz="1500" b="1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June - September 2021: </a:t>
            </a:r>
            <a:r>
              <a:rPr lang="en-US" sz="15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Public Input Meetings (Communities of Interest)</a:t>
            </a:r>
            <a:endParaRPr sz="15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5969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500"/>
              <a:buFont typeface="Arial"/>
              <a:buChar char="●"/>
            </a:pPr>
            <a:r>
              <a:rPr lang="en-US" sz="1500" b="1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August 12, 2021:</a:t>
            </a:r>
            <a:r>
              <a:rPr lang="en-US" sz="15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Census Data Received by the State</a:t>
            </a:r>
            <a:endParaRPr sz="15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5969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500"/>
              <a:buFont typeface="Arial"/>
              <a:buChar char="●"/>
            </a:pPr>
            <a:r>
              <a:rPr lang="en-US" sz="1500" b="1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September 20, 2021: </a:t>
            </a:r>
            <a:r>
              <a:rPr lang="en-US" sz="15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Final dataset provided to Commission and Public with People in State Custody Reallocated</a:t>
            </a:r>
            <a:endParaRPr sz="15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5969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500"/>
              <a:buFont typeface="Arial"/>
              <a:buChar char="●"/>
            </a:pPr>
            <a:r>
              <a:rPr lang="en-US" sz="1500" b="1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October - November 2021: </a:t>
            </a:r>
            <a:r>
              <a:rPr lang="en-US" sz="15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Public Input Meetings/Line Drawing Sessions </a:t>
            </a:r>
            <a:endParaRPr sz="15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5969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500"/>
              <a:buFont typeface="Arial"/>
              <a:buChar char="●"/>
            </a:pPr>
            <a:r>
              <a:rPr lang="en-US" sz="1500" b="1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No Later than November 15, 2021: </a:t>
            </a:r>
            <a:r>
              <a:rPr lang="en-US" sz="15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Preliminary Draft District Maps Released</a:t>
            </a:r>
            <a:br>
              <a:rPr lang="en-US" sz="15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en-US" sz="15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*14 days following the release of Preliminary Draft District Maps, the Commission may not display any other maps for public comment during this period.</a:t>
            </a:r>
            <a:endParaRPr sz="15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5969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500"/>
              <a:buFont typeface="Arial"/>
              <a:buChar char="●"/>
            </a:pPr>
            <a:r>
              <a:rPr lang="en-US" sz="1500" b="1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November-December 2021: </a:t>
            </a:r>
            <a:r>
              <a:rPr lang="en-US" sz="15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Following Release of Preliminary Draft Maps: Additional Public Input Meetings and Line Drawing Sessions</a:t>
            </a:r>
            <a:endParaRPr sz="15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5969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500"/>
              <a:buFont typeface="Arial"/>
              <a:buChar char="●"/>
            </a:pPr>
            <a:r>
              <a:rPr lang="en-US" sz="1500" b="1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December 2021: </a:t>
            </a:r>
            <a:r>
              <a:rPr lang="en-US" sz="15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Possible additional draft District Maps Released</a:t>
            </a:r>
            <a:endParaRPr sz="15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5969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500"/>
              <a:buFont typeface="Arial"/>
              <a:buChar char="●"/>
            </a:pPr>
            <a:r>
              <a:rPr lang="en-US" sz="1500" b="1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No Later than December 23, 2021</a:t>
            </a:r>
            <a:r>
              <a:rPr lang="en-US" sz="15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: Display of Commission Approved Final Maps</a:t>
            </a:r>
            <a:endParaRPr sz="15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5969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500"/>
              <a:buFont typeface="Arial"/>
              <a:buChar char="●"/>
            </a:pPr>
            <a:r>
              <a:rPr lang="en-US" sz="1500" b="1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No Later than December 27, 2021: </a:t>
            </a:r>
            <a:r>
              <a:rPr lang="en-US" sz="15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Final District Maps Certified to Secretary of State</a:t>
            </a:r>
            <a:endParaRPr sz="1700" b="1">
              <a:solidFill>
                <a:srgbClr val="03354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50">
              <a:solidFill>
                <a:srgbClr val="03354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SzPts val="1440"/>
              <a:buFont typeface="Noto Sans Symbols"/>
              <a:buNone/>
            </a:pPr>
            <a:endParaRPr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17"/>
          <p:cNvSpPr txBox="1">
            <a:spLocks noGrp="1"/>
          </p:cNvSpPr>
          <p:nvPr>
            <p:ph type="sldNum" idx="12"/>
          </p:nvPr>
        </p:nvSpPr>
        <p:spPr>
          <a:xfrm>
            <a:off x="8277225" y="322263"/>
            <a:ext cx="5127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600" b="1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5" name="Google Shape;31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0616" y="5727500"/>
            <a:ext cx="1463378" cy="1011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f4a84215d2_0_0"/>
          <p:cNvSpPr txBox="1">
            <a:spLocks noGrp="1"/>
          </p:cNvSpPr>
          <p:nvPr>
            <p:ph type="title"/>
          </p:nvPr>
        </p:nvSpPr>
        <p:spPr>
          <a:xfrm>
            <a:off x="609600" y="685800"/>
            <a:ext cx="67056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2060"/>
                </a:solidFill>
                <a:latin typeface="Arial Black"/>
                <a:ea typeface="Arial Black"/>
                <a:cs typeface="Arial Black"/>
                <a:sym typeface="Arial Black"/>
              </a:rPr>
              <a:t>Reminder—No Public Input Will Be Taken Today</a:t>
            </a:r>
            <a:endParaRPr/>
          </a:p>
        </p:txBody>
      </p:sp>
      <p:sp>
        <p:nvSpPr>
          <p:cNvPr id="321" name="Google Shape;321;gf4a84215d2_0_0"/>
          <p:cNvSpPr txBox="1">
            <a:spLocks noGrp="1"/>
          </p:cNvSpPr>
          <p:nvPr>
            <p:ph type="body" idx="1"/>
          </p:nvPr>
        </p:nvSpPr>
        <p:spPr>
          <a:xfrm>
            <a:off x="1087437" y="1981200"/>
            <a:ext cx="63483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40"/>
              <a:buFont typeface="Noto Sans Symbols"/>
              <a:buNone/>
            </a:pPr>
            <a:r>
              <a:rPr lang="en-US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Per California Government Code Section 8253(a)(3)-- </a:t>
            </a:r>
            <a:r>
              <a:rPr lang="en-US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Commission members and staff may not communicate with or receive communications about redistricting matters from anyone outside of a public hearing. Therefore, the Commission will not be taking any public input during these presentations.</a:t>
            </a:r>
            <a:endParaRPr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Font typeface="Noto Sans Symbols"/>
              <a:buNone/>
            </a:pPr>
            <a:r>
              <a:rPr lang="en-US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To provide public input, please visit the Commission's website at: </a:t>
            </a:r>
            <a:r>
              <a:rPr lang="en-US" u="sng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WeDrawTheLinesCA.org</a:t>
            </a:r>
            <a:r>
              <a:rPr lang="en-US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  </a:t>
            </a:r>
            <a:endParaRPr/>
          </a:p>
        </p:txBody>
      </p:sp>
      <p:sp>
        <p:nvSpPr>
          <p:cNvPr id="322" name="Google Shape;322;gf4a84215d2_0_0"/>
          <p:cNvSpPr txBox="1">
            <a:spLocks noGrp="1"/>
          </p:cNvSpPr>
          <p:nvPr>
            <p:ph type="sldNum" idx="12"/>
          </p:nvPr>
        </p:nvSpPr>
        <p:spPr>
          <a:xfrm>
            <a:off x="8277225" y="322263"/>
            <a:ext cx="512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600" b="1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3" name="Google Shape;323;gf4a84215d2_0_0" descr="See the source 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16050" y="4120912"/>
            <a:ext cx="6019801" cy="1968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gf4a84215d2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4116" y="5638800"/>
            <a:ext cx="1463378" cy="1011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8"/>
          <p:cNvSpPr txBox="1">
            <a:spLocks noGrp="1"/>
          </p:cNvSpPr>
          <p:nvPr>
            <p:ph type="title"/>
          </p:nvPr>
        </p:nvSpPr>
        <p:spPr>
          <a:xfrm>
            <a:off x="609600" y="609600"/>
            <a:ext cx="6553200" cy="86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2060"/>
                </a:solidFill>
                <a:latin typeface="Arial Black"/>
                <a:ea typeface="Arial Black"/>
                <a:cs typeface="Arial Black"/>
                <a:sym typeface="Arial Black"/>
              </a:rPr>
              <a:t>Contact Us</a:t>
            </a:r>
            <a:endParaRPr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18"/>
          <p:cNvSpPr txBox="1">
            <a:spLocks noGrp="1"/>
          </p:cNvSpPr>
          <p:nvPr>
            <p:ph type="body" idx="1"/>
          </p:nvPr>
        </p:nvSpPr>
        <p:spPr>
          <a:xfrm>
            <a:off x="1219200" y="1502362"/>
            <a:ext cx="6400800" cy="4669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40"/>
              <a:buFont typeface="Noto Sans Symbols"/>
              <a:buNone/>
            </a:pP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request an informational session, please contact the Commission or submit a request </a:t>
            </a:r>
            <a:r>
              <a:rPr lang="en-US" u="sng" dirty="0">
                <a:solidFill>
                  <a:srgbClr val="226292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440"/>
              <a:buFont typeface="Noto Sans Symbols"/>
              <a:buNone/>
            </a:pPr>
            <a:r>
              <a:rPr lang="en-US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California Citizens Redistricting Commission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440"/>
              <a:buFont typeface="Noto Sans Symbols"/>
              <a:buNone/>
            </a:pPr>
            <a:r>
              <a:rPr lang="en-US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721 Capitol Mall, Suite 260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440"/>
              <a:buFont typeface="Noto Sans Symbols"/>
              <a:buNone/>
            </a:pPr>
            <a:r>
              <a:rPr lang="en-US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Sacramento, CA 95814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440"/>
              <a:buFont typeface="Noto Sans Symbols"/>
              <a:buNone/>
            </a:pPr>
            <a:r>
              <a:rPr lang="en-US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(916) 323-0323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600"/>
              <a:buFont typeface="Noto Sans Symbols"/>
              <a:buNone/>
            </a:pPr>
            <a:r>
              <a:rPr lang="en-US" sz="20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Anne.Marx@crc.ca.gov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600"/>
              <a:buFont typeface="Noto Sans Symbols"/>
              <a:buNone/>
            </a:pPr>
            <a:endParaRPr lang="en-US" b="1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600"/>
              <a:buFont typeface="Noto Sans Symbols"/>
              <a:buNone/>
            </a:pPr>
            <a:r>
              <a:rPr lang="en-US" sz="16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Ashleigh.Howick@crc.ca.gov </a:t>
            </a:r>
          </a:p>
          <a:p>
            <a:pPr marL="0" indent="0" algn="ctr">
              <a:spcBef>
                <a:spcPts val="0"/>
              </a:spcBef>
              <a:buSzPts val="1600"/>
              <a:buNone/>
            </a:pPr>
            <a:r>
              <a:rPr lang="en-US" sz="1600" b="1" i="0" dirty="0">
                <a:solidFill>
                  <a:srgbClr val="222222"/>
                </a:solidFill>
                <a:effectLst/>
                <a:latin typeface="+mn-lt"/>
              </a:rPr>
              <a:t>Cell: (916) 879-6045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440"/>
              <a:buFont typeface="Noto Sans Symbols"/>
              <a:buNone/>
            </a:pPr>
            <a:endParaRPr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440"/>
              <a:buFont typeface="Noto Sans Symbols"/>
              <a:buNone/>
            </a:pP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more information about the Commission, please visit: </a:t>
            </a:r>
            <a:r>
              <a:rPr lang="en-US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WeDrawTheLinesCA.org   </a:t>
            </a:r>
            <a:br>
              <a:rPr lang="en-US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440"/>
              <a:buFont typeface="Noto Sans Symbols"/>
              <a:buNone/>
            </a:pPr>
            <a:endParaRPr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440"/>
              <a:buFont typeface="Noto Sans Symbols"/>
              <a:buNone/>
            </a:pPr>
            <a:br>
              <a:rPr lang="en-US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endParaRPr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880"/>
              <a:buFont typeface="Noto Sans Symbols"/>
              <a:buNone/>
            </a:pPr>
            <a:r>
              <a:rPr lang="en-US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Social Media Handles: @WeDrawTheLinesCA</a:t>
            </a:r>
            <a:endParaRPr dirty="0"/>
          </a:p>
        </p:txBody>
      </p:sp>
      <p:sp>
        <p:nvSpPr>
          <p:cNvPr id="331" name="Google Shape;331;p18"/>
          <p:cNvSpPr txBox="1">
            <a:spLocks noGrp="1"/>
          </p:cNvSpPr>
          <p:nvPr>
            <p:ph type="sldNum" idx="12"/>
          </p:nvPr>
        </p:nvSpPr>
        <p:spPr>
          <a:xfrm>
            <a:off x="8382000" y="244475"/>
            <a:ext cx="5127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600" b="1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2" name="Google Shape;332;p18"/>
          <p:cNvPicPr preferRelativeResize="0"/>
          <p:nvPr/>
        </p:nvPicPr>
        <p:blipFill rotWithShape="1">
          <a:blip r:embed="rId4">
            <a:alphaModFix/>
          </a:blip>
          <a:srcRect r="24390"/>
          <a:stretch/>
        </p:blipFill>
        <p:spPr>
          <a:xfrm>
            <a:off x="3339671" y="5635245"/>
            <a:ext cx="2362200" cy="798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18"/>
          <p:cNvPicPr preferRelativeResize="0"/>
          <p:nvPr/>
        </p:nvPicPr>
        <p:blipFill rotWithShape="1">
          <a:blip r:embed="rId4">
            <a:alphaModFix/>
          </a:blip>
          <a:srcRect l="74390" r="1647"/>
          <a:stretch/>
        </p:blipFill>
        <p:spPr>
          <a:xfrm>
            <a:off x="2478058" y="5641385"/>
            <a:ext cx="762000" cy="813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4116" y="5638800"/>
            <a:ext cx="1463379" cy="1011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01871" y="5635245"/>
            <a:ext cx="763306" cy="759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"/>
          <p:cNvSpPr txBox="1">
            <a:spLocks noGrp="1"/>
          </p:cNvSpPr>
          <p:nvPr>
            <p:ph type="title"/>
          </p:nvPr>
        </p:nvSpPr>
        <p:spPr>
          <a:xfrm>
            <a:off x="609600" y="685800"/>
            <a:ext cx="67056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2060"/>
                </a:solidFill>
                <a:latin typeface="Arial Black"/>
                <a:ea typeface="Arial Black"/>
                <a:cs typeface="Arial Black"/>
                <a:sym typeface="Arial Black"/>
              </a:rPr>
              <a:t>Reminder—No Public Input Will Be Taken Today</a:t>
            </a:r>
            <a:endParaRPr/>
          </a:p>
        </p:txBody>
      </p:sp>
      <p:sp>
        <p:nvSpPr>
          <p:cNvPr id="157" name="Google Shape;157;p2"/>
          <p:cNvSpPr txBox="1">
            <a:spLocks noGrp="1"/>
          </p:cNvSpPr>
          <p:nvPr>
            <p:ph type="body" idx="1"/>
          </p:nvPr>
        </p:nvSpPr>
        <p:spPr>
          <a:xfrm>
            <a:off x="1087437" y="1981200"/>
            <a:ext cx="6348413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40"/>
              <a:buFont typeface="Noto Sans Symbols"/>
              <a:buNone/>
            </a:pPr>
            <a:r>
              <a:rPr lang="en-US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Per California Government Code Section 8253(a)(3)--</a:t>
            </a:r>
            <a:r>
              <a:rPr lang="en-US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Commission members and staff may not communicate with or receive communications about redistricting matters from anyone outside of a public hearing. Therefore, the Commission will not be taking any public input during these educational presentations.</a:t>
            </a:r>
            <a:endParaRPr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Font typeface="Noto Sans Symbols"/>
              <a:buNone/>
            </a:pPr>
            <a:r>
              <a:rPr lang="en-US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To provide public input, please visit the Commission's website at: </a:t>
            </a:r>
            <a:r>
              <a:rPr lang="en-US" u="sng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WeDrawTheLinesCA.org</a:t>
            </a:r>
            <a:r>
              <a:rPr lang="en-US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  </a:t>
            </a:r>
            <a:endParaRPr/>
          </a:p>
        </p:txBody>
      </p:sp>
      <p:sp>
        <p:nvSpPr>
          <p:cNvPr id="158" name="Google Shape;158;p2"/>
          <p:cNvSpPr txBox="1">
            <a:spLocks noGrp="1"/>
          </p:cNvSpPr>
          <p:nvPr>
            <p:ph type="sldNum" idx="12"/>
          </p:nvPr>
        </p:nvSpPr>
        <p:spPr>
          <a:xfrm>
            <a:off x="8277225" y="322263"/>
            <a:ext cx="5127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600" b="1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p2" descr="See the source 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16050" y="4120912"/>
            <a:ext cx="6019800" cy="1968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4116" y="5638800"/>
            <a:ext cx="1463379" cy="1011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"/>
          <p:cNvSpPr txBox="1">
            <a:spLocks noGrp="1"/>
          </p:cNvSpPr>
          <p:nvPr>
            <p:ph type="title"/>
          </p:nvPr>
        </p:nvSpPr>
        <p:spPr>
          <a:xfrm>
            <a:off x="84931" y="425621"/>
            <a:ext cx="8382000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2060"/>
                </a:solidFill>
                <a:latin typeface="Arial Black"/>
                <a:ea typeface="Arial Black"/>
                <a:cs typeface="Arial Black"/>
                <a:sym typeface="Arial Black"/>
              </a:rPr>
              <a:t>California Citizens </a:t>
            </a:r>
            <a:br>
              <a:rPr lang="en-US" sz="3000">
                <a:solidFill>
                  <a:srgbClr val="002060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en-US" sz="3000">
                <a:solidFill>
                  <a:srgbClr val="002060"/>
                </a:solidFill>
                <a:latin typeface="Arial Black"/>
                <a:ea typeface="Arial Black"/>
                <a:cs typeface="Arial Black"/>
                <a:sym typeface="Arial Black"/>
              </a:rPr>
              <a:t>Redistricting Commission</a:t>
            </a:r>
            <a:endParaRPr sz="3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3"/>
          <p:cNvSpPr txBox="1">
            <a:spLocks noGrp="1"/>
          </p:cNvSpPr>
          <p:nvPr>
            <p:ph type="body" idx="1"/>
          </p:nvPr>
        </p:nvSpPr>
        <p:spPr>
          <a:xfrm>
            <a:off x="1219200" y="1723404"/>
            <a:ext cx="6113463" cy="1446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Why is redistricting important?</a:t>
            </a:r>
            <a:endParaRPr/>
          </a:p>
          <a:p>
            <a:pPr marL="342900" lvl="0" indent="-342900" algn="just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Why should you be involved?</a:t>
            </a:r>
            <a:endParaRPr/>
          </a:p>
          <a:p>
            <a:pPr marL="342900" lvl="0" indent="-342900" algn="just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Your role in the process</a:t>
            </a:r>
            <a:endParaRPr/>
          </a:p>
        </p:txBody>
      </p:sp>
      <p:sp>
        <p:nvSpPr>
          <p:cNvPr id="167" name="Google Shape;167;p3"/>
          <p:cNvSpPr txBox="1">
            <a:spLocks noGrp="1"/>
          </p:cNvSpPr>
          <p:nvPr>
            <p:ph type="sldNum" idx="12"/>
          </p:nvPr>
        </p:nvSpPr>
        <p:spPr>
          <a:xfrm>
            <a:off x="8277225" y="322263"/>
            <a:ext cx="5127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600" b="1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3"/>
          <p:cNvSpPr txBox="1"/>
          <p:nvPr/>
        </p:nvSpPr>
        <p:spPr>
          <a:xfrm>
            <a:off x="1200462" y="3169616"/>
            <a:ext cx="6324600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Redistricting has been used at times to exclude communities from political power. By fully participating in and monitoring the upcoming redistricting process, more communities may have a better opportunity to elect candidates of their choice who will voice their needs and interests.</a:t>
            </a:r>
            <a:endParaRPr/>
          </a:p>
        </p:txBody>
      </p:sp>
      <p:pic>
        <p:nvPicPr>
          <p:cNvPr id="169" name="Google Shape;169;p3"/>
          <p:cNvPicPr preferRelativeResize="0"/>
          <p:nvPr/>
        </p:nvPicPr>
        <p:blipFill rotWithShape="1">
          <a:blip r:embed="rId3">
            <a:alphaModFix/>
          </a:blip>
          <a:srcRect l="39999"/>
          <a:stretch/>
        </p:blipFill>
        <p:spPr>
          <a:xfrm>
            <a:off x="2819401" y="4752626"/>
            <a:ext cx="3505198" cy="1913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4116" y="5638800"/>
            <a:ext cx="1463379" cy="1011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"/>
          <p:cNvSpPr txBox="1">
            <a:spLocks noGrp="1"/>
          </p:cNvSpPr>
          <p:nvPr>
            <p:ph type="title"/>
          </p:nvPr>
        </p:nvSpPr>
        <p:spPr>
          <a:xfrm>
            <a:off x="609600" y="609600"/>
            <a:ext cx="766762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2060"/>
                </a:solidFill>
                <a:latin typeface="Arial Black"/>
                <a:ea typeface="Arial Black"/>
                <a:cs typeface="Arial Black"/>
                <a:sym typeface="Arial Black"/>
              </a:rPr>
              <a:t>How Redistricting Affects You</a:t>
            </a:r>
            <a:endParaRPr sz="3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4"/>
          <p:cNvSpPr txBox="1">
            <a:spLocks noGrp="1"/>
          </p:cNvSpPr>
          <p:nvPr>
            <p:ph type="sldNum" idx="12"/>
          </p:nvPr>
        </p:nvSpPr>
        <p:spPr>
          <a:xfrm>
            <a:off x="8277225" y="322263"/>
            <a:ext cx="5127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600" b="1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Google Shape;17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4116" y="5638800"/>
            <a:ext cx="1463379" cy="1011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1377196" y="1951941"/>
            <a:ext cx="2682238" cy="162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19209" y="4145279"/>
            <a:ext cx="2803354" cy="1493511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4"/>
          <p:cNvSpPr/>
          <p:nvPr/>
        </p:nvSpPr>
        <p:spPr>
          <a:xfrm>
            <a:off x="2472857" y="4297680"/>
            <a:ext cx="274320" cy="274320"/>
          </a:xfrm>
          <a:prstGeom prst="flowChartConnector">
            <a:avLst/>
          </a:prstGeom>
          <a:solidFill>
            <a:schemeClr val="lt1"/>
          </a:solidFill>
          <a:ln w="1905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81" name="Google Shape;181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53807" y="4265876"/>
            <a:ext cx="324521" cy="328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4"/>
          <p:cNvPicPr preferRelativeResize="0"/>
          <p:nvPr/>
        </p:nvPicPr>
        <p:blipFill rotWithShape="1">
          <a:blip r:embed="rId7">
            <a:alphaModFix/>
          </a:blip>
          <a:srcRect l="10725" t="7079" r="11321" b="6985"/>
          <a:stretch/>
        </p:blipFill>
        <p:spPr>
          <a:xfrm>
            <a:off x="4400551" y="4154378"/>
            <a:ext cx="2590797" cy="1560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4"/>
          <p:cNvPicPr preferRelativeResize="0"/>
          <p:nvPr/>
        </p:nvPicPr>
        <p:blipFill rotWithShape="1">
          <a:blip r:embed="rId8">
            <a:alphaModFix/>
          </a:blip>
          <a:srcRect t="50000"/>
          <a:stretch/>
        </p:blipFill>
        <p:spPr>
          <a:xfrm>
            <a:off x="4394680" y="2083040"/>
            <a:ext cx="2691920" cy="134596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4"/>
          <p:cNvSpPr txBox="1"/>
          <p:nvPr/>
        </p:nvSpPr>
        <p:spPr>
          <a:xfrm>
            <a:off x="1377196" y="1600200"/>
            <a:ext cx="2645367" cy="31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2060"/>
                </a:solidFill>
                <a:latin typeface="Arial Black"/>
                <a:ea typeface="Arial Black"/>
                <a:cs typeface="Arial Black"/>
                <a:sym typeface="Arial Black"/>
              </a:rPr>
              <a:t>Power to the People</a:t>
            </a:r>
            <a:endParaRPr sz="1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4"/>
          <p:cNvSpPr txBox="1"/>
          <p:nvPr/>
        </p:nvSpPr>
        <p:spPr>
          <a:xfrm>
            <a:off x="4394680" y="1600200"/>
            <a:ext cx="2691920" cy="48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2060"/>
                </a:solidFill>
                <a:latin typeface="Arial Black"/>
                <a:ea typeface="Arial Black"/>
                <a:cs typeface="Arial Black"/>
                <a:sym typeface="Arial Black"/>
              </a:rPr>
              <a:t>Champion Your Issues</a:t>
            </a:r>
            <a:endParaRPr sz="1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4"/>
          <p:cNvSpPr txBox="1"/>
          <p:nvPr/>
        </p:nvSpPr>
        <p:spPr>
          <a:xfrm>
            <a:off x="1447800" y="3810000"/>
            <a:ext cx="2403202" cy="341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2060"/>
                </a:solidFill>
                <a:latin typeface="Arial Black"/>
                <a:ea typeface="Arial Black"/>
                <a:cs typeface="Arial Black"/>
                <a:sym typeface="Arial Black"/>
              </a:rPr>
              <a:t>Funding Priorities</a:t>
            </a:r>
            <a:endParaRPr sz="1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4"/>
          <p:cNvSpPr txBox="1"/>
          <p:nvPr/>
        </p:nvSpPr>
        <p:spPr>
          <a:xfrm>
            <a:off x="4394680" y="3810000"/>
            <a:ext cx="2667000" cy="341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2060"/>
                </a:solidFill>
                <a:latin typeface="Arial Black"/>
                <a:ea typeface="Arial Black"/>
                <a:cs typeface="Arial Black"/>
                <a:sym typeface="Arial Black"/>
              </a:rPr>
              <a:t>Community Boundaries</a:t>
            </a:r>
            <a:endParaRPr sz="1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8" name="Google Shape;188;p4"/>
          <p:cNvCxnSpPr/>
          <p:nvPr/>
        </p:nvCxnSpPr>
        <p:spPr>
          <a:xfrm>
            <a:off x="1524000" y="3657600"/>
            <a:ext cx="5410200" cy="0"/>
          </a:xfrm>
          <a:prstGeom prst="straightConnector1">
            <a:avLst/>
          </a:prstGeom>
          <a:noFill/>
          <a:ln w="127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9" name="Google Shape;189;p4"/>
          <p:cNvCxnSpPr/>
          <p:nvPr/>
        </p:nvCxnSpPr>
        <p:spPr>
          <a:xfrm>
            <a:off x="4191000" y="1875741"/>
            <a:ext cx="0" cy="3686859"/>
          </a:xfrm>
          <a:prstGeom prst="straightConnector1">
            <a:avLst/>
          </a:prstGeom>
          <a:noFill/>
          <a:ln w="127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90" name="Google Shape;190;p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373087" y="5097374"/>
            <a:ext cx="552627" cy="552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"/>
          <p:cNvSpPr txBox="1">
            <a:spLocks noGrp="1"/>
          </p:cNvSpPr>
          <p:nvPr>
            <p:ph type="title"/>
          </p:nvPr>
        </p:nvSpPr>
        <p:spPr>
          <a:xfrm>
            <a:off x="609600" y="609600"/>
            <a:ext cx="6858000" cy="935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2060"/>
                </a:solidFill>
                <a:latin typeface="Arial Black"/>
                <a:ea typeface="Arial Black"/>
                <a:cs typeface="Arial Black"/>
                <a:sym typeface="Arial Black"/>
              </a:rPr>
              <a:t>Different Redistricting Efforts</a:t>
            </a:r>
            <a:endParaRPr/>
          </a:p>
        </p:txBody>
      </p:sp>
      <p:sp>
        <p:nvSpPr>
          <p:cNvPr id="196" name="Google Shape;196;p5"/>
          <p:cNvSpPr txBox="1">
            <a:spLocks noGrp="1"/>
          </p:cNvSpPr>
          <p:nvPr>
            <p:ph type="body" idx="1"/>
          </p:nvPr>
        </p:nvSpPr>
        <p:spPr>
          <a:xfrm>
            <a:off x="2393260" y="1600200"/>
            <a:ext cx="5531540" cy="70661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0050" lvl="1" indent="0" algn="l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US" sz="1800" b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State—</a:t>
            </a:r>
            <a:r>
              <a:rPr lang="en-US" sz="18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Congressional, State Senate, State Assembly, and Board of Equalization.</a:t>
            </a:r>
            <a:endParaRPr/>
          </a:p>
        </p:txBody>
      </p:sp>
      <p:sp>
        <p:nvSpPr>
          <p:cNvPr id="197" name="Google Shape;197;p5"/>
          <p:cNvSpPr txBox="1">
            <a:spLocks noGrp="1"/>
          </p:cNvSpPr>
          <p:nvPr>
            <p:ph type="sldNum" idx="12"/>
          </p:nvPr>
        </p:nvSpPr>
        <p:spPr>
          <a:xfrm>
            <a:off x="8277225" y="322263"/>
            <a:ext cx="5127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600" b="1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8" name="Google Shape;19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6985" y="1371600"/>
            <a:ext cx="1509229" cy="1042923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5"/>
          <p:cNvSpPr txBox="1"/>
          <p:nvPr/>
        </p:nvSpPr>
        <p:spPr>
          <a:xfrm>
            <a:off x="2409825" y="2514600"/>
            <a:ext cx="5514975" cy="7066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005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Counties—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58 counties, some with their own process.</a:t>
            </a:r>
            <a:endParaRPr/>
          </a:p>
        </p:txBody>
      </p:sp>
      <p:pic>
        <p:nvPicPr>
          <p:cNvPr id="200" name="Google Shape;200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599" y="2514600"/>
            <a:ext cx="762001" cy="76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47800" y="2514600"/>
            <a:ext cx="706618" cy="706618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5"/>
          <p:cNvSpPr txBox="1"/>
          <p:nvPr/>
        </p:nvSpPr>
        <p:spPr>
          <a:xfrm>
            <a:off x="2409825" y="3429000"/>
            <a:ext cx="5514975" cy="706618"/>
          </a:xfrm>
          <a:prstGeom prst="rect">
            <a:avLst/>
          </a:prstGeom>
          <a:solidFill>
            <a:srgbClr val="16B0E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005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</a:pPr>
            <a:br>
              <a:rPr lang="en-US"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Cities—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482 cities, some with their own process.</a:t>
            </a:r>
            <a:endParaRPr/>
          </a:p>
        </p:txBody>
      </p:sp>
      <p:pic>
        <p:nvPicPr>
          <p:cNvPr id="203" name="Google Shape;203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9600" y="3429000"/>
            <a:ext cx="704088" cy="704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47800" y="3429000"/>
            <a:ext cx="704088" cy="704088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5"/>
          <p:cNvSpPr txBox="1"/>
          <p:nvPr/>
        </p:nvSpPr>
        <p:spPr>
          <a:xfrm>
            <a:off x="2393260" y="4343400"/>
            <a:ext cx="5531540" cy="706618"/>
          </a:xfrm>
          <a:prstGeom prst="rect">
            <a:avLst/>
          </a:prstGeom>
          <a:solidFill>
            <a:srgbClr val="9EDFF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005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School Districts—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1037 school districts, some with their own process.</a:t>
            </a:r>
            <a:endParaRPr/>
          </a:p>
        </p:txBody>
      </p:sp>
      <p:pic>
        <p:nvPicPr>
          <p:cNvPr id="206" name="Google Shape;206;p5"/>
          <p:cNvPicPr preferRelativeResize="0"/>
          <p:nvPr/>
        </p:nvPicPr>
        <p:blipFill rotWithShape="1">
          <a:blip r:embed="rId8">
            <a:alphaModFix/>
          </a:blip>
          <a:srcRect l="22499" t="8889" r="23905" b="8889"/>
          <a:stretch/>
        </p:blipFill>
        <p:spPr>
          <a:xfrm>
            <a:off x="990599" y="4267200"/>
            <a:ext cx="685800" cy="789103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5"/>
          <p:cNvSpPr txBox="1"/>
          <p:nvPr/>
        </p:nvSpPr>
        <p:spPr>
          <a:xfrm>
            <a:off x="2373382" y="5267145"/>
            <a:ext cx="5531540" cy="706618"/>
          </a:xfrm>
          <a:prstGeom prst="rect">
            <a:avLst/>
          </a:prstGeom>
          <a:solidFill>
            <a:srgbClr val="D3E6F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005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 Redistricting Efforts—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water districts, community college districts, etc.</a:t>
            </a:r>
            <a:endParaRPr/>
          </a:p>
        </p:txBody>
      </p:sp>
      <p:pic>
        <p:nvPicPr>
          <p:cNvPr id="208" name="Google Shape;20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4116" y="5638800"/>
            <a:ext cx="1463379" cy="1011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6"/>
          <p:cNvSpPr txBox="1">
            <a:spLocks noGrp="1"/>
          </p:cNvSpPr>
          <p:nvPr>
            <p:ph type="title"/>
          </p:nvPr>
        </p:nvSpPr>
        <p:spPr>
          <a:xfrm>
            <a:off x="609600" y="609600"/>
            <a:ext cx="78486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002060"/>
                </a:solidFill>
                <a:latin typeface="Arial Black"/>
                <a:ea typeface="Arial Black"/>
                <a:cs typeface="Arial Black"/>
                <a:sym typeface="Arial Black"/>
              </a:rPr>
              <a:t>6 Line Drawing Criteria by Order</a:t>
            </a:r>
            <a:endParaRPr sz="29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6"/>
          <p:cNvSpPr txBox="1">
            <a:spLocks noGrp="1"/>
          </p:cNvSpPr>
          <p:nvPr>
            <p:ph type="body" idx="1"/>
          </p:nvPr>
        </p:nvSpPr>
        <p:spPr>
          <a:xfrm>
            <a:off x="702364" y="1284260"/>
            <a:ext cx="6689035" cy="620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Commission must follow these weighted criteria in this order when drawing district maps:</a:t>
            </a:r>
            <a:endParaRPr/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SzPts val="1440"/>
              <a:buFont typeface="Noto Sans Symbols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6"/>
          <p:cNvSpPr txBox="1">
            <a:spLocks noGrp="1"/>
          </p:cNvSpPr>
          <p:nvPr>
            <p:ph type="sldNum" idx="12"/>
          </p:nvPr>
        </p:nvSpPr>
        <p:spPr>
          <a:xfrm>
            <a:off x="8277225" y="322263"/>
            <a:ext cx="5127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600" b="1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6" name="Google Shape;21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4116" y="5638800"/>
            <a:ext cx="1463379" cy="1011239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6"/>
          <p:cNvSpPr/>
          <p:nvPr/>
        </p:nvSpPr>
        <p:spPr>
          <a:xfrm>
            <a:off x="1143000" y="1905000"/>
            <a:ext cx="6096000" cy="2590800"/>
          </a:xfrm>
          <a:prstGeom prst="rect">
            <a:avLst/>
          </a:prstGeom>
          <a:solidFill>
            <a:srgbClr val="BEEA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8" name="Google Shape;218;p6"/>
          <p:cNvSpPr txBox="1"/>
          <p:nvPr/>
        </p:nvSpPr>
        <p:spPr>
          <a:xfrm>
            <a:off x="832495" y="4571776"/>
            <a:ext cx="6787505" cy="1067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addition, the place of residence of any incumbent or political candidate may not be considered in the creation of a map, and districts may not be drawn for the purpose of favoring or discriminating against an incumbent, political candidate, or political party.</a:t>
            </a:r>
            <a:endParaRPr/>
          </a:p>
        </p:txBody>
      </p:sp>
      <p:pic>
        <p:nvPicPr>
          <p:cNvPr id="219" name="Google Shape;219;p6"/>
          <p:cNvPicPr preferRelativeResize="0"/>
          <p:nvPr/>
        </p:nvPicPr>
        <p:blipFill rotWithShape="1">
          <a:blip r:embed="rId4">
            <a:alphaModFix/>
          </a:blip>
          <a:srcRect b="66916"/>
          <a:stretch/>
        </p:blipFill>
        <p:spPr>
          <a:xfrm>
            <a:off x="1280642" y="1921575"/>
            <a:ext cx="3900958" cy="1208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6"/>
          <p:cNvPicPr preferRelativeResize="0"/>
          <p:nvPr/>
        </p:nvPicPr>
        <p:blipFill rotWithShape="1">
          <a:blip r:embed="rId4">
            <a:alphaModFix/>
          </a:blip>
          <a:srcRect t="33084" r="50000" b="33084"/>
          <a:stretch/>
        </p:blipFill>
        <p:spPr>
          <a:xfrm>
            <a:off x="5257800" y="1905000"/>
            <a:ext cx="1950479" cy="123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6"/>
          <p:cNvPicPr preferRelativeResize="0"/>
          <p:nvPr/>
        </p:nvPicPr>
        <p:blipFill rotWithShape="1">
          <a:blip r:embed="rId4">
            <a:alphaModFix/>
          </a:blip>
          <a:srcRect l="50000" t="33084" b="33084"/>
          <a:stretch/>
        </p:blipFill>
        <p:spPr>
          <a:xfrm>
            <a:off x="1252067" y="3205545"/>
            <a:ext cx="1942357" cy="123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6"/>
          <p:cNvPicPr preferRelativeResize="0"/>
          <p:nvPr/>
        </p:nvPicPr>
        <p:blipFill rotWithShape="1">
          <a:blip r:embed="rId4">
            <a:alphaModFix/>
          </a:blip>
          <a:srcRect t="66916"/>
          <a:stretch/>
        </p:blipFill>
        <p:spPr>
          <a:xfrm>
            <a:off x="3276600" y="3216975"/>
            <a:ext cx="3896318" cy="1207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7"/>
          <p:cNvSpPr txBox="1">
            <a:spLocks noGrp="1"/>
          </p:cNvSpPr>
          <p:nvPr>
            <p:ph type="title"/>
          </p:nvPr>
        </p:nvSpPr>
        <p:spPr>
          <a:xfrm>
            <a:off x="609600" y="609600"/>
            <a:ext cx="6731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2060"/>
                </a:solidFill>
                <a:latin typeface="Arial Black"/>
                <a:ea typeface="Arial Black"/>
                <a:cs typeface="Arial Black"/>
                <a:sym typeface="Arial Black"/>
              </a:rPr>
              <a:t>Communities of Interest (COI)</a:t>
            </a:r>
            <a:endParaRPr sz="3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7"/>
          <p:cNvSpPr txBox="1">
            <a:spLocks noGrp="1"/>
          </p:cNvSpPr>
          <p:nvPr>
            <p:ph type="body" idx="1"/>
          </p:nvPr>
        </p:nvSpPr>
        <p:spPr>
          <a:xfrm>
            <a:off x="838200" y="1447800"/>
            <a:ext cx="6629400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SzPts val="1200"/>
              <a:buChar char="►"/>
            </a:pPr>
            <a:r>
              <a:rPr lang="en-US" sz="15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Communities of Interest (COI)</a:t>
            </a:r>
            <a:r>
              <a:rPr lang="en-US" sz="15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--</a:t>
            </a:r>
            <a:r>
              <a:rPr lang="en-US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community of interest is a concentrated population which shares common social and economic interests that should be included within a single district for purposes of its effective and fair representation. </a:t>
            </a:r>
            <a:endParaRPr/>
          </a:p>
          <a:p>
            <a:pPr marL="342900" lvl="0" indent="-342900" algn="just" rtl="0">
              <a:spcBef>
                <a:spcPts val="1000"/>
              </a:spcBef>
              <a:spcAft>
                <a:spcPts val="0"/>
              </a:spcAft>
              <a:buSzPts val="1200"/>
              <a:buChar char="►"/>
            </a:pPr>
            <a:r>
              <a:rPr lang="en-US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Examples include culture, areas in which the people share similar living standards, use the same transportation facilities, have similar work opportunities, or have access to the same media. </a:t>
            </a:r>
            <a:endParaRPr/>
          </a:p>
          <a:p>
            <a:pPr marL="342900" lvl="0" indent="-342900" algn="just" rtl="0">
              <a:spcBef>
                <a:spcPts val="1000"/>
              </a:spcBef>
              <a:spcAft>
                <a:spcPts val="0"/>
              </a:spcAft>
              <a:buSzPts val="1200"/>
              <a:buChar char="►"/>
            </a:pPr>
            <a:r>
              <a:rPr lang="en-US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People can belong to multiple communities of interest.</a:t>
            </a:r>
            <a:endParaRPr/>
          </a:p>
          <a:p>
            <a:pPr marL="342900" lvl="0" indent="-342900" algn="just" rtl="0">
              <a:spcBef>
                <a:spcPts val="1000"/>
              </a:spcBef>
              <a:spcAft>
                <a:spcPts val="0"/>
              </a:spcAft>
              <a:buSzPts val="1200"/>
              <a:buChar char="►"/>
            </a:pPr>
            <a:r>
              <a:rPr lang="en-US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Community of Interest is not the same as a district but are key building blocks of districts. 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7"/>
          <p:cNvSpPr txBox="1">
            <a:spLocks noGrp="1"/>
          </p:cNvSpPr>
          <p:nvPr>
            <p:ph type="sldNum" idx="12"/>
          </p:nvPr>
        </p:nvSpPr>
        <p:spPr>
          <a:xfrm>
            <a:off x="8277225" y="322263"/>
            <a:ext cx="5127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600" b="1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0" name="Google Shape;23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4116" y="5638800"/>
            <a:ext cx="1463379" cy="1011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21396" y="4191000"/>
            <a:ext cx="3301207" cy="21253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8"/>
          <p:cNvSpPr txBox="1">
            <a:spLocks noGrp="1"/>
          </p:cNvSpPr>
          <p:nvPr>
            <p:ph type="title"/>
          </p:nvPr>
        </p:nvSpPr>
        <p:spPr>
          <a:xfrm>
            <a:off x="384125" y="538150"/>
            <a:ext cx="6778800" cy="9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2060"/>
                </a:solidFill>
                <a:latin typeface="Arial Black"/>
                <a:ea typeface="Arial Black"/>
                <a:cs typeface="Arial Black"/>
                <a:sym typeface="Arial Black"/>
              </a:rPr>
              <a:t>Draw Your CA!</a:t>
            </a:r>
            <a:endParaRPr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8"/>
          <p:cNvSpPr txBox="1">
            <a:spLocks noGrp="1"/>
          </p:cNvSpPr>
          <p:nvPr>
            <p:ph type="body" idx="1"/>
          </p:nvPr>
        </p:nvSpPr>
        <p:spPr>
          <a:xfrm>
            <a:off x="1283350" y="5374649"/>
            <a:ext cx="6019800" cy="8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840"/>
              <a:buNone/>
            </a:pPr>
            <a:r>
              <a:rPr lang="en-US" sz="23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Provide your input today at:</a:t>
            </a:r>
            <a:br>
              <a:rPr lang="en-US" sz="23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https://drawmycalifornia.org/</a:t>
            </a:r>
            <a:br>
              <a:rPr lang="en-US" sz="23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23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8"/>
          <p:cNvSpPr txBox="1">
            <a:spLocks noGrp="1"/>
          </p:cNvSpPr>
          <p:nvPr>
            <p:ph type="sldNum" idx="12"/>
          </p:nvPr>
        </p:nvSpPr>
        <p:spPr>
          <a:xfrm>
            <a:off x="8382000" y="244475"/>
            <a:ext cx="5127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600" b="1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9" name="Google Shape;23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4116" y="5638800"/>
            <a:ext cx="1463379" cy="1011239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8"/>
          <p:cNvSpPr/>
          <p:nvPr/>
        </p:nvSpPr>
        <p:spPr>
          <a:xfrm>
            <a:off x="4419600" y="381003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aphicFrame>
        <p:nvGraphicFramePr>
          <p:cNvPr id="241" name="Google Shape;241;p8"/>
          <p:cNvGraphicFramePr/>
          <p:nvPr/>
        </p:nvGraphicFramePr>
        <p:xfrm>
          <a:off x="609600" y="265173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{E8A2CF9F-D33C-4997-A054-968FF2E0EBF4}</a:tableStyleId>
              </a:tblPr>
              <a:tblGrid>
                <a:gridCol w="243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5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0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802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/>
                    </a:p>
                  </a:txBody>
                  <a:tcPr marL="75475" marR="75475" marT="37725" marB="37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/>
                    </a:p>
                  </a:txBody>
                  <a:tcPr marL="75475" marR="75475" marT="37725" marB="37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/>
                    </a:p>
                  </a:txBody>
                  <a:tcPr marL="75475" marR="75475" marT="37725" marB="37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47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b="1" u="none" strike="noStrike" cap="none">
                        <a:solidFill>
                          <a:schemeClr val="accent2"/>
                        </a:solidFill>
                      </a:endParaRPr>
                    </a:p>
                  </a:txBody>
                  <a:tcPr marL="75475" marR="75475" marT="37725" marB="37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1500" b="1" u="none" strike="noStrike" cap="none">
                          <a:solidFill>
                            <a:schemeClr val="accent2"/>
                          </a:solidFill>
                        </a:rPr>
                      </a:br>
                      <a:endParaRPr sz="1500" b="1" u="none" strike="noStrike" cap="none">
                        <a:solidFill>
                          <a:schemeClr val="accent2"/>
                        </a:solidFill>
                      </a:endParaRPr>
                    </a:p>
                  </a:txBody>
                  <a:tcPr marL="75475" marR="75475" marT="37725" marB="37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75475" marR="75475" marT="37725" marB="37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2" name="Google Shape;242;p8"/>
          <p:cNvSpPr/>
          <p:nvPr/>
        </p:nvSpPr>
        <p:spPr>
          <a:xfrm>
            <a:off x="1550194" y="25908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3" name="Google Shape;243;p8"/>
          <p:cNvSpPr/>
          <p:nvPr/>
        </p:nvSpPr>
        <p:spPr>
          <a:xfrm>
            <a:off x="1550194" y="25908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4" name="Google Shape;244;p8"/>
          <p:cNvSpPr/>
          <p:nvPr/>
        </p:nvSpPr>
        <p:spPr>
          <a:xfrm>
            <a:off x="1550194" y="25908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45" name="Google Shape;245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5150" y="1374850"/>
            <a:ext cx="6553201" cy="3700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4"/>
          <p:cNvSpPr txBox="1">
            <a:spLocks noGrp="1"/>
          </p:cNvSpPr>
          <p:nvPr>
            <p:ph type="title"/>
          </p:nvPr>
        </p:nvSpPr>
        <p:spPr>
          <a:xfrm>
            <a:off x="384116" y="609600"/>
            <a:ext cx="7439345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164161"/>
                </a:solidFill>
                <a:latin typeface="Arial Black"/>
                <a:ea typeface="Arial Black"/>
                <a:cs typeface="Arial Black"/>
                <a:sym typeface="Arial Black"/>
              </a:rPr>
              <a:t>How to Get More Assistance</a:t>
            </a:r>
            <a:endParaRPr/>
          </a:p>
        </p:txBody>
      </p:sp>
      <p:sp>
        <p:nvSpPr>
          <p:cNvPr id="251" name="Google Shape;251;p14"/>
          <p:cNvSpPr txBox="1">
            <a:spLocks noGrp="1"/>
          </p:cNvSpPr>
          <p:nvPr>
            <p:ph type="sldNum" idx="12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252" name="Google Shape;252;p14"/>
          <p:cNvSpPr txBox="1">
            <a:spLocks noGrp="1"/>
          </p:cNvSpPr>
          <p:nvPr>
            <p:ph type="body" idx="1"/>
          </p:nvPr>
        </p:nvSpPr>
        <p:spPr>
          <a:xfrm>
            <a:off x="1684550" y="6043271"/>
            <a:ext cx="4732800" cy="5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2000">
                <a:latin typeface=" Arial"/>
                <a:ea typeface=" Arial"/>
                <a:cs typeface=" Arial"/>
                <a:sym typeface=" Arial"/>
              </a:rPr>
              <a:t>Call the helpline at (510) 280-3305</a:t>
            </a:r>
            <a:endParaRPr/>
          </a:p>
        </p:txBody>
      </p:sp>
      <p:pic>
        <p:nvPicPr>
          <p:cNvPr id="253" name="Google Shape;25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49024" y="1760900"/>
            <a:ext cx="2293575" cy="279605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14"/>
          <p:cNvSpPr/>
          <p:nvPr/>
        </p:nvSpPr>
        <p:spPr>
          <a:xfrm>
            <a:off x="8077200" y="2057399"/>
            <a:ext cx="885238" cy="487995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905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5" name="Google Shape;255;p14"/>
          <p:cNvSpPr/>
          <p:nvPr/>
        </p:nvSpPr>
        <p:spPr>
          <a:xfrm rot="-6850687">
            <a:off x="6130130" y="1701801"/>
            <a:ext cx="1143000" cy="4572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905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56" name="Google Shape;256;p14" descr="Call center outlin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8450" y="5819775"/>
            <a:ext cx="8382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4" descr="Vlog outlin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7700" y="4573650"/>
            <a:ext cx="838200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14"/>
          <p:cNvSpPr txBox="1"/>
          <p:nvPr/>
        </p:nvSpPr>
        <p:spPr>
          <a:xfrm>
            <a:off x="1676400" y="1487955"/>
            <a:ext cx="1801259" cy="527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9" name="Google Shape;259;p14"/>
          <p:cNvSpPr txBox="1"/>
          <p:nvPr/>
        </p:nvSpPr>
        <p:spPr>
          <a:xfrm>
            <a:off x="1828800" y="1640355"/>
            <a:ext cx="1801259" cy="527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0" name="Google Shape;260;p14"/>
          <p:cNvSpPr txBox="1"/>
          <p:nvPr/>
        </p:nvSpPr>
        <p:spPr>
          <a:xfrm>
            <a:off x="1676434" y="1391596"/>
            <a:ext cx="1801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Tutorial</a:t>
            </a:r>
            <a:endParaRPr/>
          </a:p>
        </p:txBody>
      </p:sp>
      <p:sp>
        <p:nvSpPr>
          <p:cNvPr id="261" name="Google Shape;261;p14"/>
          <p:cNvSpPr txBox="1"/>
          <p:nvPr/>
        </p:nvSpPr>
        <p:spPr>
          <a:xfrm>
            <a:off x="1736570" y="2135551"/>
            <a:ext cx="2589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Chat with Tech Support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2" name="Google Shape;262;p14"/>
          <p:cNvSpPr txBox="1"/>
          <p:nvPr/>
        </p:nvSpPr>
        <p:spPr>
          <a:xfrm>
            <a:off x="1703403" y="2901875"/>
            <a:ext cx="4732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Draw My CA Community - </a:t>
            </a:r>
            <a:r>
              <a:rPr lang="en-US" sz="1800" u="sng">
                <a:solidFill>
                  <a:srgbClr val="226292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User Guide</a:t>
            </a:r>
            <a:endParaRPr sz="1800">
              <a:solidFill>
                <a:srgbClr val="22629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Draw MY CA Districts - </a:t>
            </a:r>
            <a:r>
              <a:rPr lang="en-US" sz="1800" u="sng">
                <a:solidFill>
                  <a:srgbClr val="226292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User Guide</a:t>
            </a:r>
            <a:endParaRPr sz="1800">
              <a:solidFill>
                <a:srgbClr val="226292"/>
              </a:solidFill>
            </a:endParaRPr>
          </a:p>
        </p:txBody>
      </p:sp>
      <p:sp>
        <p:nvSpPr>
          <p:cNvPr id="263" name="Google Shape;263;p14"/>
          <p:cNvSpPr txBox="1"/>
          <p:nvPr/>
        </p:nvSpPr>
        <p:spPr>
          <a:xfrm>
            <a:off x="1736575" y="3893575"/>
            <a:ext cx="4522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Draw My CA Community - </a:t>
            </a:r>
            <a:r>
              <a:rPr lang="en-US" sz="1800" u="sng">
                <a:solidFill>
                  <a:srgbClr val="226292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How-To Videos</a:t>
            </a:r>
            <a:endParaRPr sz="1800">
              <a:solidFill>
                <a:srgbClr val="226292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Draw My CA Districts - </a:t>
            </a:r>
            <a:r>
              <a:rPr lang="en-US" sz="1800" u="sng">
                <a:solidFill>
                  <a:srgbClr val="226292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How-To Video</a:t>
            </a:r>
            <a:endParaRPr sz="1800">
              <a:solidFill>
                <a:srgbClr val="226292"/>
              </a:solidFill>
            </a:endParaRPr>
          </a:p>
        </p:txBody>
      </p:sp>
      <p:sp>
        <p:nvSpPr>
          <p:cNvPr id="264" name="Google Shape;264;p14"/>
          <p:cNvSpPr txBox="1"/>
          <p:nvPr/>
        </p:nvSpPr>
        <p:spPr>
          <a:xfrm>
            <a:off x="1782625" y="4765364"/>
            <a:ext cx="3884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rgbClr val="226292"/>
                </a:solidFill>
                <a:latin typeface="Arial"/>
                <a:ea typeface="Arial"/>
                <a:cs typeface="Arial"/>
                <a:sym typeface="Arial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Sign Up for a Virtual Appointment</a:t>
            </a:r>
            <a:endParaRPr sz="1800">
              <a:solidFill>
                <a:srgbClr val="22629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65" name="Google Shape;265;p14" descr="Presentation with media with solid fill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86626" y="3744601"/>
            <a:ext cx="8382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4" descr="Chat outline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42250" y="1910025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4" descr="Checklist with solid fill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86625" y="2790800"/>
            <a:ext cx="8382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4" descr="Chat bubble outline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66050" y="1183751"/>
            <a:ext cx="838200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14"/>
          <p:cNvSpPr txBox="1"/>
          <p:nvPr/>
        </p:nvSpPr>
        <p:spPr>
          <a:xfrm>
            <a:off x="8277225" y="322263"/>
            <a:ext cx="5127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600" b="1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14"/>
          <p:cNvSpPr txBox="1">
            <a:spLocks noGrp="1"/>
          </p:cNvSpPr>
          <p:nvPr>
            <p:ph type="body" idx="1"/>
          </p:nvPr>
        </p:nvSpPr>
        <p:spPr>
          <a:xfrm>
            <a:off x="786625" y="5457413"/>
            <a:ext cx="5190600" cy="5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2000">
                <a:latin typeface=" Arial"/>
                <a:ea typeface=" Arial"/>
                <a:cs typeface=" Arial"/>
                <a:sym typeface=" Arial"/>
              </a:rPr>
              <a:t>Email:   </a:t>
            </a:r>
            <a:r>
              <a:rPr lang="en-US" sz="20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contact@drawmycacommunity.org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940</Words>
  <Application>Microsoft Office PowerPoint</Application>
  <PresentationFormat>On-screen Show (4:3)</PresentationFormat>
  <Paragraphs>119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 Arial</vt:lpstr>
      <vt:lpstr>Arial Black</vt:lpstr>
      <vt:lpstr>Noto Sans Symbols</vt:lpstr>
      <vt:lpstr>Calibri</vt:lpstr>
      <vt:lpstr>Courier New</vt:lpstr>
      <vt:lpstr>Trebuchet MS</vt:lpstr>
      <vt:lpstr>Facet</vt:lpstr>
      <vt:lpstr>PowerPoint Presentation</vt:lpstr>
      <vt:lpstr>Reminder—No Public Input Will Be Taken Today</vt:lpstr>
      <vt:lpstr>California Citizens  Redistricting Commission</vt:lpstr>
      <vt:lpstr>How Redistricting Affects You</vt:lpstr>
      <vt:lpstr>Different Redistricting Efforts</vt:lpstr>
      <vt:lpstr>6 Line Drawing Criteria by Order</vt:lpstr>
      <vt:lpstr>Communities of Interest (COI)</vt:lpstr>
      <vt:lpstr>Draw Your CA!</vt:lpstr>
      <vt:lpstr>How to Get More Assistance</vt:lpstr>
      <vt:lpstr>In Person Assistance: Redistricting Access Centers </vt:lpstr>
      <vt:lpstr>PowerPoint Presentation</vt:lpstr>
      <vt:lpstr>PowerPoint Presentation</vt:lpstr>
      <vt:lpstr>Timeline</vt:lpstr>
      <vt:lpstr>Reminder—No Public Input Will Be Taken Today</vt:lpstr>
      <vt:lpstr>Contact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Ceja, Fredy</dc:creator>
  <cp:lastModifiedBy>Ashleigh</cp:lastModifiedBy>
  <cp:revision>1</cp:revision>
  <dcterms:created xsi:type="dcterms:W3CDTF">2012-08-20T22:16:31Z</dcterms:created>
  <dcterms:modified xsi:type="dcterms:W3CDTF">2021-10-20T19:34:24Z</dcterms:modified>
</cp:coreProperties>
</file>